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6888163" cy="100203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32CE88-9027-4D9E-B5E3-F84A3951D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DB88AD7-D28B-4F57-BDF2-938147E42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263C86-51E8-4F5B-A5A1-851C272BE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B5BECE-F346-4263-8BB0-8B92E6BCA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830A4F-5ECB-4FBE-B445-665D776D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43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C650C-8E97-4D47-8B14-E3A064DE3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4A74C22-125A-4B69-A839-7855D59F8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B99A78-2318-4599-9D51-C7805C1F4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EC1116-6E47-4B80-9415-27AC4C185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EB8C5D-B29D-4469-BCA5-783ABC83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80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D43194B-2182-45B6-9ACE-824D75F69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673EEF7-A8D2-4A4C-BEC2-68E303E01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62BD36-5B7C-48B0-B488-62EBEFE88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26A642-FC9A-4F5A-9071-08036483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13A02BA-0F3E-435C-A8D6-203EA87B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589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74F3AF-D78A-41F8-BA7F-EBB494932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202656-034E-4C75-B505-E0D3AF066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76D31D-6A54-4952-9A17-7029B2604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C5B6BE-A9EC-499B-8734-46F29E6F4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126F7C-C343-4A84-A477-D0FC1199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59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D01F2F-0F72-4D59-B49F-58C03D34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EAA1E-9472-4F00-BCDE-DF4C9C6F4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DF414C-584A-4A06-98BF-4AAC440A1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A2B37F-5DBA-46F6-A463-C21085B89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DE8F14-5E19-4CA1-B87D-262786CC6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70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547F4C-A0F5-446A-8F4A-6BF6A1C16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F0B712-BEAF-47FD-94B1-0AF4DF079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216BB27-1339-4004-B205-D28405804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680019C-537A-43AE-B8C9-8C76329D6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54A3F1C-380A-4378-A2A3-5979CA3D9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FA3F6EE-4057-41C1-BC48-18AB4457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184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08860-4688-4D2B-BCBA-9887F2C29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9310CD-11D1-4BF0-B732-2377D47FC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F6893BB-4966-41B8-B169-33BB2963B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82FB84F-D833-4F0D-B534-9258671E0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6B4811-11B9-4822-9474-F596C91556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070AC1E-0151-4C2B-BB5A-DED766AEF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0E01279-CD3A-47A9-B532-76DFD8481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4B92806-9216-470F-81D7-8123BB37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646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D59E0-58D8-4CEA-B560-0C2AC6CDE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DA79B24-036F-482A-91A4-741429998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51AE52E-BB08-43C5-8154-BB67868F8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7D55EF7-EA33-41AC-8F7D-DFD4F9DB0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40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3F5A3E9-7A47-4E82-9E8C-EDE61701E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5C87962-E7E5-4D1B-91BB-C4496243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6B1ED0F-2181-4E53-A9FA-5F05AFE1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09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CF5B1-A582-4FDC-874B-B0DDCFC3F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3DF4A2-7194-44AA-AF5F-F95B1B750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720DEFA-6F79-401A-BEC1-BBC41B546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C295BA6-5D59-4D9A-88AF-0AB63C23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5EE243B-FDD5-48FA-97D1-4A60CB5E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22B063-4111-43D3-A551-F8D03DF7C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342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AC3C6-B2BF-4CCB-A5D2-856F5AFB1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9921C92-28EF-476F-A095-86A32EC75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BA8B530-4450-4D04-A065-3D0C5E5DC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C9EFDD6-591D-4657-A4EC-7CC3767D0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59F9827-B5D4-4F1A-84D7-F912A923A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CC0A3CC-898C-4B2D-A5F1-8C27EE03C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41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984408B-3CAE-4DA4-8066-72B12EAD1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C780353-6F69-47EA-8943-F1B73E217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2F06D1-A96A-4B5D-B63B-D9A650F2E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AFD85-DDB7-4C64-A80D-8CB79F30DFBD}" type="datetimeFigureOut">
              <a:rPr lang="nl-NL" smtClean="0"/>
              <a:t>31-1-2019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2098E-4190-4F06-B6CE-D83E3ABA03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B6B343-DB9E-4E9B-920F-450868CE76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ED3E-7CBB-40E2-9644-49362D0685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229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rotestantsekerk.nl/thema/geloofsgespre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0B18B-D58F-4BDB-87EB-91B01CE4B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6075"/>
            <a:ext cx="9144000" cy="7585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0000"/>
                </a:solidFill>
              </a:rPr>
              <a:t>geloofsgesprek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2B9F52-0EA7-45EC-B38C-3B19232F6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2340"/>
            <a:ext cx="9144000" cy="3555460"/>
          </a:xfrm>
        </p:spPr>
        <p:txBody>
          <a:bodyPr>
            <a:normAutofit lnSpcReduction="10000"/>
          </a:bodyPr>
          <a:lstStyle/>
          <a:p>
            <a:pPr algn="l"/>
            <a:endParaRPr lang="nl-NL" dirty="0"/>
          </a:p>
          <a:p>
            <a:pPr algn="l"/>
            <a:r>
              <a:rPr lang="nl-NL" dirty="0"/>
              <a:t>Waarom het ‘geloofsgesprek’ op de agenda van de Ring?</a:t>
            </a:r>
          </a:p>
          <a:p>
            <a:pPr algn="l"/>
            <a:endParaRPr lang="nl-NL" dirty="0"/>
          </a:p>
          <a:p>
            <a:pPr marL="457200" indent="-457200" algn="l">
              <a:buFont typeface="+mj-lt"/>
              <a:buAutoNum type="arabicPeriod"/>
            </a:pPr>
            <a:r>
              <a:rPr lang="nl-NL" dirty="0"/>
              <a:t>Kernvraag in het PKN beleid 2025: ‘</a:t>
            </a:r>
            <a:r>
              <a:rPr lang="nl-NL" i="1" dirty="0"/>
              <a:t>back </a:t>
            </a:r>
            <a:r>
              <a:rPr lang="nl-NL" i="1" dirty="0" err="1"/>
              <a:t>to</a:t>
            </a:r>
            <a:r>
              <a:rPr lang="nl-NL" i="1" dirty="0"/>
              <a:t> basics</a:t>
            </a:r>
            <a:r>
              <a:rPr lang="nl-NL" dirty="0"/>
              <a:t>’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dirty="0"/>
              <a:t>Advies in het rapport van de werkgroep ‘</a:t>
            </a:r>
            <a:r>
              <a:rPr lang="nl-NL" i="1" dirty="0"/>
              <a:t>Samenwerken en vitaliteit  gemeenten</a:t>
            </a:r>
            <a:r>
              <a:rPr lang="nl-NL" dirty="0"/>
              <a:t>’ van de voormalige Classis Zierikzee 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dirty="0"/>
              <a:t>Handreiking ‘</a:t>
            </a:r>
            <a:r>
              <a:rPr lang="nl-NL" i="1" dirty="0"/>
              <a:t>De Bijbel in het midden; het geloofsgesprek te midden van verschillen</a:t>
            </a:r>
            <a:r>
              <a:rPr lang="nl-NL" dirty="0"/>
              <a:t>’, besproken door de Synode op 15 november 2018</a:t>
            </a:r>
          </a:p>
          <a:p>
            <a:pPr algn="l"/>
            <a:r>
              <a:rPr lang="nl-NL" dirty="0"/>
              <a:t> </a:t>
            </a:r>
          </a:p>
        </p:txBody>
      </p:sp>
      <p:pic>
        <p:nvPicPr>
          <p:cNvPr id="1026" name="Afbeelding 2" descr="Ring Schouwen-Duiveland en Tholen">
            <a:extLst>
              <a:ext uri="{FF2B5EF4-FFF2-40B4-BE49-F238E27FC236}">
                <a16:creationId xmlns:a16="http://schemas.microsoft.com/office/drawing/2014/main" id="{74C741A4-C448-4D62-84B2-BF18261F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97"/>
          <a:stretch>
            <a:fillRect/>
          </a:stretch>
        </p:blipFill>
        <p:spPr bwMode="auto">
          <a:xfrm>
            <a:off x="1650460" y="651264"/>
            <a:ext cx="2178908" cy="7081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15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0B18B-D58F-4BDB-87EB-91B01CE4B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6075"/>
            <a:ext cx="9144000" cy="7585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0000"/>
                </a:solidFill>
              </a:rPr>
              <a:t>geloofsgesprek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2B9F52-0EA7-45EC-B38C-3B19232F6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2340"/>
            <a:ext cx="9144000" cy="3555460"/>
          </a:xfrm>
        </p:spPr>
        <p:txBody>
          <a:bodyPr/>
          <a:lstStyle/>
          <a:p>
            <a:pPr algn="l"/>
            <a:r>
              <a:rPr lang="nl-NL" dirty="0"/>
              <a:t>Vraag voor het gesprek: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Welke mogelijkheden, kansen en uitdagingen ziet u voor het bevorderen van het geloofsgesprek in uw kerkenraad en gemeente?</a:t>
            </a:r>
          </a:p>
          <a:p>
            <a:pPr algn="l"/>
            <a:endParaRPr lang="nl-NL" dirty="0"/>
          </a:p>
        </p:txBody>
      </p:sp>
      <p:pic>
        <p:nvPicPr>
          <p:cNvPr id="1026" name="Afbeelding 2" descr="Ring Schouwen-Duiveland en Tholen">
            <a:extLst>
              <a:ext uri="{FF2B5EF4-FFF2-40B4-BE49-F238E27FC236}">
                <a16:creationId xmlns:a16="http://schemas.microsoft.com/office/drawing/2014/main" id="{74C741A4-C448-4D62-84B2-BF18261F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97"/>
          <a:stretch>
            <a:fillRect/>
          </a:stretch>
        </p:blipFill>
        <p:spPr bwMode="auto">
          <a:xfrm>
            <a:off x="1650460" y="651264"/>
            <a:ext cx="2178908" cy="7081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5904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0B18B-D58F-4BDB-87EB-91B01CE4B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6075"/>
            <a:ext cx="9144000" cy="7585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0000"/>
                </a:solidFill>
              </a:rPr>
              <a:t>geloofsgesprek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2B9F52-0EA7-45EC-B38C-3B19232F6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2340"/>
            <a:ext cx="9144000" cy="3555460"/>
          </a:xfrm>
        </p:spPr>
        <p:txBody>
          <a:bodyPr/>
          <a:lstStyle/>
          <a:p>
            <a:pPr algn="l"/>
            <a:r>
              <a:rPr lang="nl-NL" dirty="0"/>
              <a:t>Vraag voor terugkoppeling naar de Ring: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Zou u in uw kerkenraad willen bespreken hoe u het geloofsgesprek kunt bevorderen in uw eigen gemeente?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En zouden we dat kunnen bespreken in de vergadering van de Ring op 15 mei a.s.?</a:t>
            </a:r>
          </a:p>
          <a:p>
            <a:pPr algn="l"/>
            <a:endParaRPr lang="nl-NL" dirty="0"/>
          </a:p>
        </p:txBody>
      </p:sp>
      <p:pic>
        <p:nvPicPr>
          <p:cNvPr id="1026" name="Afbeelding 2" descr="Ring Schouwen-Duiveland en Tholen">
            <a:extLst>
              <a:ext uri="{FF2B5EF4-FFF2-40B4-BE49-F238E27FC236}">
                <a16:creationId xmlns:a16="http://schemas.microsoft.com/office/drawing/2014/main" id="{74C741A4-C448-4D62-84B2-BF18261F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97"/>
          <a:stretch>
            <a:fillRect/>
          </a:stretch>
        </p:blipFill>
        <p:spPr bwMode="auto">
          <a:xfrm>
            <a:off x="1650460" y="651264"/>
            <a:ext cx="2178908" cy="7081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02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0B18B-D58F-4BDB-87EB-91B01CE4B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6075"/>
            <a:ext cx="9144000" cy="7585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0000"/>
                </a:solidFill>
              </a:rPr>
              <a:t>geloofsgesprek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2B9F52-0EA7-45EC-B38C-3B19232F6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2339"/>
            <a:ext cx="9144000" cy="4756125"/>
          </a:xfrm>
        </p:spPr>
        <p:txBody>
          <a:bodyPr>
            <a:normAutofit/>
          </a:bodyPr>
          <a:lstStyle/>
          <a:p>
            <a:pPr algn="l"/>
            <a:endParaRPr lang="nl-NL" dirty="0"/>
          </a:p>
          <a:p>
            <a:pPr algn="l"/>
            <a:r>
              <a:rPr lang="nl-NL" dirty="0"/>
              <a:t>Waarom is het ‘geloofsgesprek’ zo nodig in deze fase van de geschiedenis van onze kerk?</a:t>
            </a:r>
          </a:p>
          <a:p>
            <a:pPr algn="l"/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Geloven is niet vanzelfsprekendheid meer (secularisatie)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Zorgen over de toekomst van de kerk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Het kerkelijk bedrijf – beleid, pastoraat, </a:t>
            </a:r>
            <a:r>
              <a:rPr lang="nl-NL" dirty="0" err="1"/>
              <a:t>diakonaat</a:t>
            </a:r>
            <a:r>
              <a:rPr lang="nl-NL" dirty="0"/>
              <a:t>, liturgie -  vraagt om vernieuwde, authentieke gedrevenheid.</a:t>
            </a:r>
          </a:p>
          <a:p>
            <a:pPr lvl="1" algn="l"/>
            <a:endParaRPr lang="nl-NL" dirty="0"/>
          </a:p>
          <a:p>
            <a:pPr lvl="1"/>
            <a:r>
              <a:rPr lang="nl-NL" sz="3600" i="1" dirty="0">
                <a:solidFill>
                  <a:srgbClr val="FF0000"/>
                </a:solidFill>
              </a:rPr>
              <a:t>Wat geloof je nu eigenlijk zelf?</a:t>
            </a:r>
          </a:p>
        </p:txBody>
      </p:sp>
      <p:pic>
        <p:nvPicPr>
          <p:cNvPr id="1026" name="Afbeelding 2" descr="Ring Schouwen-Duiveland en Tholen">
            <a:extLst>
              <a:ext uri="{FF2B5EF4-FFF2-40B4-BE49-F238E27FC236}">
                <a16:creationId xmlns:a16="http://schemas.microsoft.com/office/drawing/2014/main" id="{74C741A4-C448-4D62-84B2-BF18261F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97"/>
          <a:stretch>
            <a:fillRect/>
          </a:stretch>
        </p:blipFill>
        <p:spPr bwMode="auto">
          <a:xfrm>
            <a:off x="1650460" y="651264"/>
            <a:ext cx="2178908" cy="7081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375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0B18B-D58F-4BDB-87EB-91B01CE4B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6075"/>
            <a:ext cx="9144000" cy="7585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0000"/>
                </a:solidFill>
              </a:rPr>
              <a:t>geloofsgesprek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2B9F52-0EA7-45EC-B38C-3B19232F6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2340"/>
            <a:ext cx="9144000" cy="355546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nl-NL" sz="2600" dirty="0"/>
              <a:t>Waarom is praten over ons persoonlijk geloof zo moeilijk?</a:t>
            </a:r>
          </a:p>
          <a:p>
            <a:pPr algn="l"/>
            <a:endParaRPr lang="nl-NL" sz="26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sz="2600" dirty="0"/>
              <a:t>Grote verschillen in onze kerken: </a:t>
            </a:r>
            <a:r>
              <a:rPr lang="nl-NL" sz="2200" dirty="0"/>
              <a:t>titel van de handreiking is ‘</a:t>
            </a:r>
            <a:r>
              <a:rPr lang="nl-NL" sz="2200" i="1" dirty="0"/>
              <a:t>het geloofsgesprek te midden van verschillen</a:t>
            </a:r>
            <a:r>
              <a:rPr lang="nl-NL" sz="2200" dirty="0"/>
              <a:t>’ -&gt; 3 stromingen in de PKN: 1) gerichtheid op de belijdenisgeschriften; 2) oecumenisch-liturgische; 3) praktisch evangelisch</a:t>
            </a:r>
          </a:p>
          <a:p>
            <a:pPr algn="l"/>
            <a:endParaRPr lang="nl-NL" sz="20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sz="2600" dirty="0"/>
              <a:t>We kennen elkaar in de plaatselijk gemeenten te weinig of te goed</a:t>
            </a:r>
          </a:p>
          <a:p>
            <a:pPr algn="l"/>
            <a:endParaRPr lang="nl-NL" sz="26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sz="2600" dirty="0"/>
              <a:t>We zijn niet gewend om over onze gevoelens te praten: </a:t>
            </a:r>
            <a:r>
              <a:rPr lang="nl-NL" sz="2200" dirty="0"/>
              <a:t>geloven gaat verder dan begrijpen </a:t>
            </a:r>
          </a:p>
          <a:p>
            <a:pPr algn="l"/>
            <a:endParaRPr lang="nl-NL" dirty="0"/>
          </a:p>
          <a:p>
            <a:pPr algn="l"/>
            <a:endParaRPr lang="nl-NL" dirty="0"/>
          </a:p>
        </p:txBody>
      </p:sp>
      <p:pic>
        <p:nvPicPr>
          <p:cNvPr id="1026" name="Afbeelding 2" descr="Ring Schouwen-Duiveland en Tholen">
            <a:extLst>
              <a:ext uri="{FF2B5EF4-FFF2-40B4-BE49-F238E27FC236}">
                <a16:creationId xmlns:a16="http://schemas.microsoft.com/office/drawing/2014/main" id="{74C741A4-C448-4D62-84B2-BF18261F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97"/>
          <a:stretch>
            <a:fillRect/>
          </a:stretch>
        </p:blipFill>
        <p:spPr bwMode="auto">
          <a:xfrm>
            <a:off x="1650460" y="651264"/>
            <a:ext cx="2178908" cy="7081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262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0B18B-D58F-4BDB-87EB-91B01CE4B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6075"/>
            <a:ext cx="9144000" cy="7585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0000"/>
                </a:solidFill>
              </a:rPr>
              <a:t>geloofsgesprek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2B9F52-0EA7-45EC-B38C-3B19232F6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2340"/>
            <a:ext cx="9333470" cy="3555460"/>
          </a:xfrm>
        </p:spPr>
        <p:txBody>
          <a:bodyPr/>
          <a:lstStyle/>
          <a:p>
            <a:pPr algn="l"/>
            <a:r>
              <a:rPr lang="nl-NL" dirty="0"/>
              <a:t>Belangrijke maatschappelijke/culturele ontwikkelingen binnen en buiten de kerk </a:t>
            </a:r>
            <a:r>
              <a:rPr lang="nl-NL" sz="2000" dirty="0"/>
              <a:t>(hoofdstuk 2 van de handreiking)</a:t>
            </a:r>
            <a:r>
              <a:rPr lang="nl-NL" dirty="0"/>
              <a:t>:</a:t>
            </a:r>
          </a:p>
          <a:p>
            <a:pPr algn="l"/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Het verdwijnen van een </a:t>
            </a:r>
            <a:r>
              <a:rPr lang="nl-NL" i="1" dirty="0"/>
              <a:t>catechetische cultuur </a:t>
            </a:r>
            <a:r>
              <a:rPr lang="nl-NL" dirty="0"/>
              <a:t>-&gt; </a:t>
            </a:r>
            <a:r>
              <a:rPr lang="nl-NL" sz="2000" b="1" dirty="0">
                <a:solidFill>
                  <a:srgbClr val="FF0000"/>
                </a:solidFill>
              </a:rPr>
              <a:t>weinig </a:t>
            </a:r>
            <a:r>
              <a:rPr lang="nl-NL" sz="2000" b="1" dirty="0" err="1">
                <a:solidFill>
                  <a:srgbClr val="FF0000"/>
                </a:solidFill>
              </a:rPr>
              <a:t>bijbelkennis</a:t>
            </a:r>
            <a:endParaRPr lang="nl-NL" sz="2000" b="1" dirty="0">
              <a:solidFill>
                <a:srgbClr val="FF0000"/>
              </a:solidFill>
            </a:endParaRPr>
          </a:p>
          <a:p>
            <a:pPr algn="l"/>
            <a:endParaRPr lang="nl-NL" sz="2000" b="1" dirty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De opkomst van de </a:t>
            </a:r>
            <a:r>
              <a:rPr lang="nl-NL" i="1" dirty="0"/>
              <a:t>vrijetijdscultuur</a:t>
            </a:r>
            <a:r>
              <a:rPr lang="nl-NL" dirty="0"/>
              <a:t> -&gt; </a:t>
            </a:r>
            <a:r>
              <a:rPr lang="nl-NL" sz="2000" b="1" dirty="0">
                <a:solidFill>
                  <a:srgbClr val="FF0000"/>
                </a:solidFill>
              </a:rPr>
              <a:t>kerk een optie voor liefhebbers</a:t>
            </a:r>
          </a:p>
          <a:p>
            <a:pPr algn="l"/>
            <a:endParaRPr lang="nl-NL" sz="2000" b="1" dirty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De opkomst van de </a:t>
            </a:r>
            <a:r>
              <a:rPr lang="nl-NL" i="1" dirty="0"/>
              <a:t>ervaringscultuur</a:t>
            </a:r>
            <a:r>
              <a:rPr lang="nl-NL" dirty="0"/>
              <a:t> -&gt; </a:t>
            </a:r>
            <a:r>
              <a:rPr lang="nl-NL" sz="2000" b="1" dirty="0">
                <a:solidFill>
                  <a:srgbClr val="FF0000"/>
                </a:solidFill>
              </a:rPr>
              <a:t>persoonlijke beleving centraal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nl-NL" dirty="0"/>
          </a:p>
        </p:txBody>
      </p:sp>
      <p:pic>
        <p:nvPicPr>
          <p:cNvPr id="1026" name="Afbeelding 2" descr="Ring Schouwen-Duiveland en Tholen">
            <a:extLst>
              <a:ext uri="{FF2B5EF4-FFF2-40B4-BE49-F238E27FC236}">
                <a16:creationId xmlns:a16="http://schemas.microsoft.com/office/drawing/2014/main" id="{74C741A4-C448-4D62-84B2-BF18261F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97"/>
          <a:stretch>
            <a:fillRect/>
          </a:stretch>
        </p:blipFill>
        <p:spPr bwMode="auto">
          <a:xfrm>
            <a:off x="1650460" y="651264"/>
            <a:ext cx="2178908" cy="7081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868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0B18B-D58F-4BDB-87EB-91B01CE4B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6075"/>
            <a:ext cx="9144000" cy="7585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0000"/>
                </a:solidFill>
              </a:rPr>
              <a:t>geloofsgesprek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2B9F52-0EA7-45EC-B38C-3B19232F6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55805"/>
            <a:ext cx="9144000" cy="4917990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nl-NL" sz="7400" dirty="0"/>
              <a:t>Samen </a:t>
            </a:r>
            <a:r>
              <a:rPr lang="nl-NL" sz="7400" b="1" dirty="0">
                <a:solidFill>
                  <a:srgbClr val="FF0000"/>
                </a:solidFill>
              </a:rPr>
              <a:t>de Bijbel </a:t>
            </a:r>
            <a:r>
              <a:rPr lang="nl-NL" sz="7400" dirty="0"/>
              <a:t>lezen </a:t>
            </a:r>
            <a:r>
              <a:rPr lang="nl-NL" sz="7400" b="1" dirty="0">
                <a:solidFill>
                  <a:srgbClr val="FF0000"/>
                </a:solidFill>
              </a:rPr>
              <a:t>centraal </a:t>
            </a:r>
            <a:r>
              <a:rPr lang="nl-NL" sz="7400" dirty="0"/>
              <a:t>in het geloofsgesprek </a:t>
            </a:r>
            <a:r>
              <a:rPr lang="nl-NL" sz="6200" dirty="0"/>
              <a:t>(hoofdstuk 3) </a:t>
            </a:r>
            <a:r>
              <a:rPr lang="nl-NL" sz="7400" dirty="0"/>
              <a:t>:</a:t>
            </a:r>
          </a:p>
          <a:p>
            <a:pPr algn="l"/>
            <a:endParaRPr lang="nl-NL" sz="60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sz="7400" dirty="0"/>
              <a:t>De Bijbel is het boek dat ons met God in contact brengt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nl-NL" sz="74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sz="7400" dirty="0"/>
              <a:t>We lezen de Bijbel in aanwezigheid van Christus en in de ruimte van de Geest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nl-NL" sz="74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sz="7400" dirty="0"/>
              <a:t>We lezen in gemeenschap met hen die ons voorgingen (belijdenis)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nl-NL" sz="74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sz="7400" dirty="0"/>
              <a:t>Meerstemmigheid in de Bijbel geeft ruimte voor verscheidenheid in geloofsbeleving in de kerk als </a:t>
            </a:r>
            <a:r>
              <a:rPr lang="nl-NL" sz="7400" i="1" dirty="0"/>
              <a:t>gave</a:t>
            </a:r>
            <a:r>
              <a:rPr lang="nl-NL" sz="7400" dirty="0"/>
              <a:t> en </a:t>
            </a:r>
            <a:r>
              <a:rPr lang="nl-NL" sz="7400" i="1" dirty="0"/>
              <a:t>opgave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nl-NL" sz="7400" i="1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sz="7400" dirty="0"/>
              <a:t>Geloofsgesprek:</a:t>
            </a:r>
            <a:r>
              <a:rPr lang="nl-NL" sz="7400" dirty="0">
                <a:solidFill>
                  <a:srgbClr val="FF0000"/>
                </a:solidFill>
              </a:rPr>
              <a:t> </a:t>
            </a:r>
            <a:r>
              <a:rPr lang="nl-NL" sz="7400" b="1" dirty="0">
                <a:solidFill>
                  <a:srgbClr val="FF0000"/>
                </a:solidFill>
              </a:rPr>
              <a:t>luisterend</a:t>
            </a:r>
            <a:r>
              <a:rPr lang="nl-NL" sz="7400" dirty="0">
                <a:solidFill>
                  <a:srgbClr val="FF0000"/>
                </a:solidFill>
              </a:rPr>
              <a:t> </a:t>
            </a:r>
            <a:r>
              <a:rPr lang="nl-NL" sz="7400" dirty="0"/>
              <a:t>(naar elkaar en naar God) </a:t>
            </a:r>
            <a:r>
              <a:rPr lang="nl-NL" sz="7400" b="1" dirty="0">
                <a:solidFill>
                  <a:srgbClr val="FF0000"/>
                </a:solidFill>
              </a:rPr>
              <a:t>lezen</a:t>
            </a:r>
          </a:p>
        </p:txBody>
      </p:sp>
      <p:pic>
        <p:nvPicPr>
          <p:cNvPr id="1026" name="Afbeelding 2" descr="Ring Schouwen-Duiveland en Tholen">
            <a:extLst>
              <a:ext uri="{FF2B5EF4-FFF2-40B4-BE49-F238E27FC236}">
                <a16:creationId xmlns:a16="http://schemas.microsoft.com/office/drawing/2014/main" id="{74C741A4-C448-4D62-84B2-BF18261F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97"/>
          <a:stretch>
            <a:fillRect/>
          </a:stretch>
        </p:blipFill>
        <p:spPr bwMode="auto">
          <a:xfrm>
            <a:off x="1650460" y="651264"/>
            <a:ext cx="2178908" cy="7081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028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0B18B-D58F-4BDB-87EB-91B01CE4B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6075"/>
            <a:ext cx="9144000" cy="7585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0000"/>
                </a:solidFill>
              </a:rPr>
              <a:t>geloofsgesprek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2B9F52-0EA7-45EC-B38C-3B19232F6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2340"/>
            <a:ext cx="9144000" cy="3555460"/>
          </a:xfrm>
        </p:spPr>
        <p:txBody>
          <a:bodyPr>
            <a:noAutofit/>
          </a:bodyPr>
          <a:lstStyle/>
          <a:p>
            <a:pPr algn="l"/>
            <a:r>
              <a:rPr lang="nl-NL" dirty="0"/>
              <a:t>Praktische aspecten van het geloofsgesprek:</a:t>
            </a:r>
          </a:p>
          <a:p>
            <a:pPr algn="l"/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Zorgen voor een sfeer van veiligheid: naar elkaar luisteren en elkaar vertrouwen</a:t>
            </a:r>
          </a:p>
          <a:p>
            <a:pPr algn="l"/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Meer dan alleen rationeel nadenken en argumenten uitwisselen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Voorbij de macht van kennis en positie in de kerk</a:t>
            </a:r>
          </a:p>
          <a:p>
            <a:pPr algn="l"/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Voor het aangezicht van God</a:t>
            </a:r>
          </a:p>
        </p:txBody>
      </p:sp>
      <p:pic>
        <p:nvPicPr>
          <p:cNvPr id="1026" name="Afbeelding 2" descr="Ring Schouwen-Duiveland en Tholen">
            <a:extLst>
              <a:ext uri="{FF2B5EF4-FFF2-40B4-BE49-F238E27FC236}">
                <a16:creationId xmlns:a16="http://schemas.microsoft.com/office/drawing/2014/main" id="{74C741A4-C448-4D62-84B2-BF18261F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97"/>
          <a:stretch>
            <a:fillRect/>
          </a:stretch>
        </p:blipFill>
        <p:spPr bwMode="auto">
          <a:xfrm>
            <a:off x="1650460" y="651264"/>
            <a:ext cx="2178908" cy="7081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3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0B18B-D58F-4BDB-87EB-91B01CE4B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6075"/>
            <a:ext cx="9144000" cy="7585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0000"/>
                </a:solidFill>
              </a:rPr>
              <a:t>geloofsgesprek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2B9F52-0EA7-45EC-B38C-3B19232F6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2340"/>
            <a:ext cx="9144000" cy="3555460"/>
          </a:xfrm>
        </p:spPr>
        <p:txBody>
          <a:bodyPr>
            <a:normAutofit lnSpcReduction="10000"/>
          </a:bodyPr>
          <a:lstStyle/>
          <a:p>
            <a:pPr algn="l"/>
            <a:r>
              <a:rPr lang="nl-NL" dirty="0"/>
              <a:t>Hoe bevorderen we geloofsgesprek in de gemeente:</a:t>
            </a:r>
          </a:p>
          <a:p>
            <a:pPr algn="l"/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Te beginnen bij de kerkenraad: kerkenraad is niet alleen bestuur maar ook geloofsgemeenschap</a:t>
            </a:r>
          </a:p>
          <a:p>
            <a:pPr algn="l"/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Ontwikkelen van een plan van aanpak: wat zijn de mogelijkheden in onze gemeente?</a:t>
            </a:r>
          </a:p>
          <a:p>
            <a:pPr algn="l"/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Beginnen met een of meer proefprojecten</a:t>
            </a:r>
          </a:p>
        </p:txBody>
      </p:sp>
      <p:pic>
        <p:nvPicPr>
          <p:cNvPr id="1026" name="Afbeelding 2" descr="Ring Schouwen-Duiveland en Tholen">
            <a:extLst>
              <a:ext uri="{FF2B5EF4-FFF2-40B4-BE49-F238E27FC236}">
                <a16:creationId xmlns:a16="http://schemas.microsoft.com/office/drawing/2014/main" id="{74C741A4-C448-4D62-84B2-BF18261F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97"/>
          <a:stretch>
            <a:fillRect/>
          </a:stretch>
        </p:blipFill>
        <p:spPr bwMode="auto">
          <a:xfrm>
            <a:off x="1650460" y="651264"/>
            <a:ext cx="2178908" cy="7081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0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0B18B-D58F-4BDB-87EB-91B01CE4B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6075"/>
            <a:ext cx="9144000" cy="7585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0000"/>
                </a:solidFill>
              </a:rPr>
              <a:t>geloofsgesprek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2B9F52-0EA7-45EC-B38C-3B19232F6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2340"/>
            <a:ext cx="9144000" cy="3555460"/>
          </a:xfrm>
        </p:spPr>
        <p:txBody>
          <a:bodyPr/>
          <a:lstStyle/>
          <a:p>
            <a:pPr algn="l"/>
            <a:r>
              <a:rPr lang="nl-NL" dirty="0"/>
              <a:t>Ondersteuning door het landelijk bureau van de PKN: </a:t>
            </a:r>
            <a:r>
              <a:rPr lang="nl-NL" dirty="0">
                <a:hlinkClick r:id="rId2"/>
              </a:rPr>
              <a:t>www.protestantsekerk.nl/thema/geloofsgesprek</a:t>
            </a:r>
            <a:r>
              <a:rPr lang="nl-NL" dirty="0"/>
              <a:t> </a:t>
            </a:r>
          </a:p>
          <a:p>
            <a:pPr algn="l"/>
            <a:endParaRPr lang="nl-NL" dirty="0"/>
          </a:p>
          <a:p>
            <a:pPr algn="l"/>
            <a:endParaRPr lang="nl-NL" dirty="0"/>
          </a:p>
          <a:p>
            <a:pPr algn="l"/>
            <a:endParaRPr lang="nl-NL" dirty="0"/>
          </a:p>
        </p:txBody>
      </p:sp>
      <p:pic>
        <p:nvPicPr>
          <p:cNvPr id="1026" name="Afbeelding 2" descr="Ring Schouwen-Duiveland en Tholen">
            <a:extLst>
              <a:ext uri="{FF2B5EF4-FFF2-40B4-BE49-F238E27FC236}">
                <a16:creationId xmlns:a16="http://schemas.microsoft.com/office/drawing/2014/main" id="{74C741A4-C448-4D62-84B2-BF18261F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97"/>
          <a:stretch>
            <a:fillRect/>
          </a:stretch>
        </p:blipFill>
        <p:spPr bwMode="auto">
          <a:xfrm>
            <a:off x="1650460" y="651264"/>
            <a:ext cx="2178908" cy="7081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FD0640CB-5CD7-43DE-ADED-FDA1AAA50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8357" y="2466203"/>
            <a:ext cx="7397578" cy="416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863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0B18B-D58F-4BDB-87EB-91B01CE4B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6075"/>
            <a:ext cx="9144000" cy="75852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0000"/>
                </a:solidFill>
              </a:rPr>
              <a:t>geloofsgesprek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2B9F52-0EA7-45EC-B38C-3B19232F6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2339"/>
            <a:ext cx="9144000" cy="4360709"/>
          </a:xfrm>
        </p:spPr>
        <p:txBody>
          <a:bodyPr>
            <a:normAutofit lnSpcReduction="10000"/>
          </a:bodyPr>
          <a:lstStyle/>
          <a:p>
            <a:pPr algn="l"/>
            <a:r>
              <a:rPr lang="nl-NL" dirty="0"/>
              <a:t>Samengevat … waarom is het bevorderen van het geloofsgesprek zo belangrijk?</a:t>
            </a:r>
          </a:p>
          <a:p>
            <a:pPr algn="l"/>
            <a:endParaRPr lang="nl-NL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Inhoudelijke groei van de gemeente als geloofsgemeenschap</a:t>
            </a:r>
          </a:p>
          <a:p>
            <a:pPr marL="3543300" lvl="7" indent="-342900" algn="l">
              <a:buFont typeface="Courier New" panose="02070309020205020404" pitchFamily="49" charset="0"/>
              <a:buChar char="o"/>
            </a:pPr>
            <a:r>
              <a:rPr lang="nl-NL" sz="2000" dirty="0">
                <a:solidFill>
                  <a:srgbClr val="FF0000"/>
                </a:solidFill>
              </a:rPr>
              <a:t>(voorbij aan spanningen over belijden en beleid)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Persoonlijke geloofsverdieping</a:t>
            </a:r>
          </a:p>
          <a:p>
            <a:pPr marL="3543300" lvl="7" indent="-342900" algn="l">
              <a:buFont typeface="Courier New" panose="02070309020205020404" pitchFamily="49" charset="0"/>
              <a:buChar char="o"/>
            </a:pPr>
            <a:r>
              <a:rPr lang="nl-NL" sz="2000" dirty="0">
                <a:solidFill>
                  <a:srgbClr val="FF0000"/>
                </a:solidFill>
              </a:rPr>
              <a:t>(ervaren verbinding tussen geloof en leven)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Doorgeven van je geloof aan volgende generaties</a:t>
            </a:r>
          </a:p>
          <a:p>
            <a:pPr marL="3543300" lvl="7" indent="-342900" algn="l">
              <a:buFont typeface="Courier New" panose="02070309020205020404" pitchFamily="49" charset="0"/>
              <a:buChar char="o"/>
            </a:pPr>
            <a:r>
              <a:rPr lang="nl-NL" sz="2000" dirty="0">
                <a:solidFill>
                  <a:srgbClr val="FF0000"/>
                </a:solidFill>
              </a:rPr>
              <a:t>(authentiek en open gesprek)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nl-NL" dirty="0"/>
              <a:t>Missionaire aantrekkingskracht </a:t>
            </a:r>
          </a:p>
          <a:p>
            <a:pPr marL="3543300" lvl="7" indent="-342900" algn="l">
              <a:buFont typeface="Courier New" panose="02070309020205020404" pitchFamily="49" charset="0"/>
              <a:buChar char="o"/>
            </a:pPr>
            <a:r>
              <a:rPr lang="nl-NL" sz="2000" dirty="0">
                <a:solidFill>
                  <a:srgbClr val="FF0000"/>
                </a:solidFill>
              </a:rPr>
              <a:t>(ruimte voor levensvragen van de ander)</a:t>
            </a:r>
          </a:p>
          <a:p>
            <a:pPr algn="l"/>
            <a:endParaRPr lang="nl-NL" dirty="0"/>
          </a:p>
        </p:txBody>
      </p:sp>
      <p:pic>
        <p:nvPicPr>
          <p:cNvPr id="1026" name="Afbeelding 2" descr="Ring Schouwen-Duiveland en Tholen">
            <a:extLst>
              <a:ext uri="{FF2B5EF4-FFF2-40B4-BE49-F238E27FC236}">
                <a16:creationId xmlns:a16="http://schemas.microsoft.com/office/drawing/2014/main" id="{74C741A4-C448-4D62-84B2-BF18261F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897"/>
          <a:stretch>
            <a:fillRect/>
          </a:stretch>
        </p:blipFill>
        <p:spPr bwMode="auto">
          <a:xfrm>
            <a:off x="1650460" y="651264"/>
            <a:ext cx="2178908" cy="7081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7545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574</Words>
  <Application>Microsoft Office PowerPoint</Application>
  <PresentationFormat>Breedbeeld</PresentationFormat>
  <Paragraphs>87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Wingdings</vt:lpstr>
      <vt:lpstr>Kantoorthema</vt:lpstr>
      <vt:lpstr>geloofsgesprek</vt:lpstr>
      <vt:lpstr>geloofsgesprek</vt:lpstr>
      <vt:lpstr>geloofsgesprek</vt:lpstr>
      <vt:lpstr>geloofsgesprek</vt:lpstr>
      <vt:lpstr>geloofsgesprek</vt:lpstr>
      <vt:lpstr>geloofsgesprek</vt:lpstr>
      <vt:lpstr>geloofsgesprek</vt:lpstr>
      <vt:lpstr>geloofsgesprek</vt:lpstr>
      <vt:lpstr>geloofsgesprek</vt:lpstr>
      <vt:lpstr>geloofsgesprek</vt:lpstr>
      <vt:lpstr>geloofsgesprek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geloofsgesprek</dc:title>
  <dc:creator>h.t. wolters</dc:creator>
  <cp:lastModifiedBy>h.t. wolters</cp:lastModifiedBy>
  <cp:revision>21</cp:revision>
  <cp:lastPrinted>2019-01-22T13:12:40Z</cp:lastPrinted>
  <dcterms:created xsi:type="dcterms:W3CDTF">2019-01-22T09:52:39Z</dcterms:created>
  <dcterms:modified xsi:type="dcterms:W3CDTF">2019-01-31T08:41:55Z</dcterms:modified>
</cp:coreProperties>
</file>